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3117D-06AE-BE40-34FF-C427A4656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392B12-8C11-0C72-8681-9EC52484B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08CE0-DED6-7DC6-BDFA-AB83643E4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AD15A5-C0CC-BB58-662D-4D17B6CE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B092B8-852F-6EDB-A866-2FB24D94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97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4D0EB-FCA9-22E9-8F38-EB8499FAF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2D60DB-B6A3-3AE0-39C3-E05998757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5A2241-83AA-D20F-14D7-14C00CF0E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EC2CD-DF7E-96CD-6C1C-040853C0B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3E6959-9CD7-12D8-38A2-5466CE3E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8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741B1-48E0-15C0-2681-9A0A3B1D3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A17B04-A8BF-CB40-8689-DF3CF9348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D8B4EE-3DD8-F66B-F0BC-2AB221C98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6E06E7-0453-5770-D84B-1CCEA9C8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CCE03F-3042-17F8-C241-A90A56198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59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11D7E-F837-3F28-FA97-952A2242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28785C-F9B2-CDB6-EA20-C579AD3D0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1F86E4-2381-BBDB-CC07-7E1655726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877700-221E-1F83-92C6-8AE4D183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80E18C-6070-7B10-0861-43A6DA599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C17589-9945-9E16-2BB6-9492AB76A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16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C8B9D-59F7-55BA-20D4-E2A89D8E6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5B0403-8800-D507-D199-A44E3E37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687AB0-7415-672F-A7F9-895170035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A412C0-02E9-528E-97B7-CC9BA1C27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A79D8A-6768-AECB-BB6F-C8E2AAD44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56F61F-4271-9008-EE8A-B6F9AC247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B2B352-E216-D970-84A1-C4969E5EB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21D36CC-F0E3-41AE-F9C2-06C7743F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97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112EC-32EB-44F2-E95C-6BADB3B2C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D4B0B6-013D-3554-639F-C0F64F4E1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1672F1-8EF3-B54B-922F-347648984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331282-3922-0345-B416-17B3A135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4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C2DB43-7C6B-42A5-CB44-50DD2A48D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D0918E-1BAB-7F01-ACD9-CC151356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AC59AEB-7EB1-6891-FCD6-411E9B38D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88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C5E47-46AA-AAF9-DF8E-E72A81D8D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DB3069-AF0D-2CE1-61D0-11579004B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1ABE03-CA93-DD62-390A-992D7AA3C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2A3F7B-383F-FEEF-375E-04D0E5D61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67D6BA-4EB5-824D-DA80-6ECE69D34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C08A62-0575-DBB8-F334-C8D62932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2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6E56F-6CE6-9652-5FDC-820F29CEC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EA068A-47E5-3711-0BA8-69A3F072B4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FBAD3A-FF9B-3CF7-5128-1E830680D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0A9960-4C89-D7DC-DFC5-9820896B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4EDD37-9CCF-FED9-9B8A-3393324EE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066D52-2025-4287-7FD1-CC7371654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50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8EBD6-5967-6DFE-F099-23201E09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DC60B2-6AEE-A5DC-FEB8-1A4FA3AC9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973E42-84C9-5A53-A63F-AFF170E69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CA47C1-6F9A-433D-E1D8-4132E22D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B5B121-C548-D0A9-B9E8-C49DD524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0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7EAF331-9EE5-EACF-87E0-6F594D343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1E0B12-2953-696F-6198-32BFA4D6A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99696E-E6B1-7365-A717-747C9BF3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B2BBF7-811A-3882-B995-3608B6A5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735E77-85B2-A3D1-D231-0724E8E7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1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75319-9DD3-B104-A906-4083CD8D7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A2A830-BAFE-C3A2-A2FC-06E54303B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294A6D-A5B4-D73C-DD1C-BA5D9A773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7DC90-E845-4A96-B51C-CCA4D512FC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1C53-5D2A-DB27-5EC6-2E032C898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D8A3E3-00C3-C42B-3B74-988D190289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4BF41-1282-47CC-B248-210FF3271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12" Type="http://schemas.openxmlformats.org/officeDocument/2006/relationships/slide" Target="slide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6.xml"/><Relationship Id="rId5" Type="http://schemas.openxmlformats.org/officeDocument/2006/relationships/slide" Target="slide5.xml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2.xml"/><Relationship Id="rId5" Type="http://schemas.microsoft.com/office/2007/relationships/hdphoto" Target="../media/hdphoto7.wdp"/><Relationship Id="rId10" Type="http://schemas.microsoft.com/office/2007/relationships/hdphoto" Target="../media/hdphoto9.wdp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slide" Target="slide13.xml"/><Relationship Id="rId7" Type="http://schemas.openxmlformats.org/officeDocument/2006/relationships/image" Target="../media/image19.png"/><Relationship Id="rId12" Type="http://schemas.openxmlformats.org/officeDocument/2006/relationships/slide" Target="slide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microsoft.com/office/2007/relationships/hdphoto" Target="../media/hdphoto12.wdp"/><Relationship Id="rId5" Type="http://schemas.microsoft.com/office/2007/relationships/hdphoto" Target="../media/hdphoto10.wdp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microsoft.com/office/2007/relationships/hdphoto" Target="../media/hdphoto16.wdp"/><Relationship Id="rId3" Type="http://schemas.openxmlformats.org/officeDocument/2006/relationships/image" Target="../media/image24.png"/><Relationship Id="rId7" Type="http://schemas.microsoft.com/office/2007/relationships/hdphoto" Target="../media/hdphoto14.wdp"/><Relationship Id="rId12" Type="http://schemas.openxmlformats.org/officeDocument/2006/relationships/image" Target="../media/image27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slide" Target="slide19.xml"/><Relationship Id="rId5" Type="http://schemas.openxmlformats.org/officeDocument/2006/relationships/slide" Target="slide16.xml"/><Relationship Id="rId10" Type="http://schemas.microsoft.com/office/2007/relationships/hdphoto" Target="../media/hdphoto15.wdp"/><Relationship Id="rId4" Type="http://schemas.microsoft.com/office/2007/relationships/hdphoto" Target="../media/hdphoto13.wdp"/><Relationship Id="rId9" Type="http://schemas.openxmlformats.org/officeDocument/2006/relationships/image" Target="../media/image26.png"/><Relationship Id="rId1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17.wdp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microsoft.com/office/2007/relationships/hdphoto" Target="../media/hdphoto19.wdp"/><Relationship Id="rId5" Type="http://schemas.microsoft.com/office/2007/relationships/hdphoto" Target="../media/hdphoto18.wdp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D2CFDA-D06C-5D13-2672-A02D52441086}"/>
              </a:ext>
            </a:extLst>
          </p:cNvPr>
          <p:cNvSpPr/>
          <p:nvPr/>
        </p:nvSpPr>
        <p:spPr>
          <a:xfrm>
            <a:off x="0" y="5338617"/>
            <a:ext cx="12192000" cy="15286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E16FEC-4B16-E257-3BCF-22CDFF518AD2}"/>
              </a:ext>
            </a:extLst>
          </p:cNvPr>
          <p:cNvSpPr/>
          <p:nvPr/>
        </p:nvSpPr>
        <p:spPr>
          <a:xfrm>
            <a:off x="0" y="-9237"/>
            <a:ext cx="12192000" cy="10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B9FB2D-25AE-6EE2-51B9-B0F8E181A306}"/>
              </a:ext>
            </a:extLst>
          </p:cNvPr>
          <p:cNvSpPr/>
          <p:nvPr/>
        </p:nvSpPr>
        <p:spPr>
          <a:xfrm>
            <a:off x="3509818" y="849745"/>
            <a:ext cx="5006109" cy="508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231C4D68-D47D-56C2-88BF-1756194EF63B}"/>
              </a:ext>
            </a:extLst>
          </p:cNvPr>
          <p:cNvSpPr/>
          <p:nvPr/>
        </p:nvSpPr>
        <p:spPr>
          <a:xfrm rot="5400000">
            <a:off x="-1630219" y="1630222"/>
            <a:ext cx="6770256" cy="3509818"/>
          </a:xfrm>
          <a:prstGeom prst="trapezoid">
            <a:avLst>
              <a:gd name="adj" fmla="val 2451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02CE70-E58B-560D-C5B0-AF85CDE16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5" b="89965" l="10000" r="90000">
                        <a14:foregroundMark x1="24222" y1="4604" x2="37667" y2="5903"/>
                        <a14:foregroundMark x1="37667" y1="5903" x2="58000" y2="4486"/>
                        <a14:foregroundMark x1="58000" y1="4486" x2="66222" y2="6021"/>
                        <a14:foregroundMark x1="66222" y1="6021" x2="73889" y2="4841"/>
                        <a14:foregroundMark x1="73889" y1="4841" x2="74111" y2="4841"/>
                        <a14:foregroundMark x1="79778" y1="6848" x2="79667" y2="6966"/>
                        <a14:foregroundMark x1="81333" y1="2715" x2="81333" y2="2715"/>
                        <a14:foregroundMark x1="78667" y1="2715" x2="78667" y2="2715"/>
                        <a14:foregroundMark x1="78667" y1="2715" x2="78667" y2="2715"/>
                        <a14:foregroundMark x1="78222" y1="2715" x2="78222" y2="2715"/>
                        <a14:foregroundMark x1="82667" y1="23140" x2="82667" y2="23140"/>
                        <a14:foregroundMark x1="77333" y1="24439" x2="77333" y2="24439"/>
                        <a14:foregroundMark x1="84556" y1="29516" x2="84556" y2="29516"/>
                        <a14:foregroundMark x1="84556" y1="29516" x2="84556" y2="29516"/>
                        <a14:foregroundMark x1="83667" y1="29162" x2="84444" y2="29516"/>
                        <a14:foregroundMark x1="83444" y1="37544" x2="83444" y2="37544"/>
                        <a14:foregroundMark x1="83333" y1="35891" x2="83333" y2="35891"/>
                        <a14:foregroundMark x1="81222" y1="36364" x2="81222" y2="36364"/>
                        <a14:foregroundMark x1="78000" y1="41677" x2="78000" y2="41677"/>
                        <a14:foregroundMark x1="78000" y1="41677" x2="78000" y2="41677"/>
                        <a14:foregroundMark x1="79667" y1="39315" x2="79667" y2="39315"/>
                        <a14:foregroundMark x1="79667" y1="39315" x2="79667" y2="39315"/>
                        <a14:foregroundMark x1="79667" y1="39315" x2="79667" y2="39315"/>
                        <a14:foregroundMark x1="79667" y1="39315" x2="79667" y2="39315"/>
                        <a14:foregroundMark x1="79667" y1="39315" x2="79556" y2="39315"/>
                        <a14:foregroundMark x1="80889" y1="38135" x2="80889" y2="38135"/>
                        <a14:foregroundMark x1="81667" y1="38017" x2="82222" y2="37780"/>
                        <a14:foregroundMark x1="18111" y1="49587" x2="17778" y2="51830"/>
                        <a14:foregroundMark x1="21889" y1="50649" x2="23111" y2="52184"/>
                        <a14:foregroundMark x1="20667" y1="46635" x2="20333" y2="47462"/>
                        <a14:foregroundMark x1="17889" y1="45927" x2="18667" y2="46989"/>
                        <a14:foregroundMark x1="12444" y1="57261" x2="13889" y2="55962"/>
                        <a14:foregroundMark x1="22000" y1="39079" x2="22333" y2="39787"/>
                        <a14:foregroundMark x1="22333" y1="36364" x2="22333" y2="36954"/>
                        <a14:foregroundMark x1="19889" y1="13341" x2="20333" y2="14522"/>
                        <a14:foregroundMark x1="16889" y1="7674" x2="16889" y2="7792"/>
                        <a14:foregroundMark x1="13889" y1="8501" x2="14222" y2="8973"/>
                        <a14:foregroundMark x1="14778" y1="8146" x2="14778" y2="8146"/>
                        <a14:foregroundMark x1="17333" y1="10272" x2="17333" y2="10272"/>
                        <a14:foregroundMark x1="18444" y1="11098" x2="18556" y2="11216"/>
                        <a14:foregroundMark x1="19444" y1="12987" x2="19444" y2="12987"/>
                        <a14:foregroundMark x1="19444" y1="12987" x2="19111" y2="12397"/>
                        <a14:foregroundMark x1="20222" y1="55726" x2="21444" y2="54782"/>
                        <a14:foregroundMark x1="21333" y1="21133" x2="21529" y2="21842"/>
                        <a14:foregroundMark x1="80889" y1="45100" x2="80444" y2="45100"/>
                        <a14:backgroundMark x1="20111" y1="20189" x2="20222" y2="21370"/>
                        <a14:backgroundMark x1="23556" y1="22786" x2="23556" y2="24557"/>
                        <a14:backgroundMark x1="22667" y1="21842" x2="22667" y2="23849"/>
                        <a14:backgroundMark x1="22778" y1="27981" x2="24111" y2="30106"/>
                        <a14:backgroundMark x1="76111" y1="25974" x2="77000" y2="28571"/>
                        <a14:backgroundMark x1="75778" y1="16175" x2="75778" y2="16411"/>
                        <a14:backgroundMark x1="77889" y1="49351" x2="75889" y2="50649"/>
                        <a14:backgroundMark x1="77667" y1="58678" x2="77667" y2="604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2437" y="849746"/>
            <a:ext cx="6511636" cy="5592618"/>
          </a:xfrm>
          <a:prstGeom prst="rect">
            <a:avLst/>
          </a:prstGeom>
        </p:spPr>
      </p:pic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190DD0DF-6354-4A52-B529-499D0E79E91F}"/>
              </a:ext>
            </a:extLst>
          </p:cNvPr>
          <p:cNvSpPr/>
          <p:nvPr/>
        </p:nvSpPr>
        <p:spPr>
          <a:xfrm rot="16200000">
            <a:off x="6892636" y="1558636"/>
            <a:ext cx="6922651" cy="3676075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B36D014-B6E2-3C42-1A5B-5A439047C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04" b="94581" l="10000" r="90000">
                        <a14:foregroundMark x1="51778" y1="6732" x2="61778" y2="8539"/>
                        <a14:foregroundMark x1="61889" y1="91626" x2="66778" y2="90640"/>
                        <a14:foregroundMark x1="45889" y1="94581" x2="48778" y2="91626"/>
                        <a14:backgroundMark x1="83556" y1="59278" x2="84333" y2="688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5900" y="3140359"/>
            <a:ext cx="5930610" cy="33412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E1D851-B444-15A4-3AEC-BF5ACA2D52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21" b="93816" l="10000" r="90000">
                        <a14:foregroundMark x1="73111" y1="5654" x2="30000" y2="6302"/>
                        <a14:foregroundMark x1="28000" y1="4770" x2="30667" y2="6125"/>
                        <a14:foregroundMark x1="73111" y1="3239" x2="68222" y2="7656"/>
                        <a14:foregroundMark x1="42222" y1="11661" x2="65889" y2="11190"/>
                        <a14:foregroundMark x1="65889" y1="11190" x2="30444" y2="16313"/>
                        <a14:foregroundMark x1="30444" y1="16313" x2="32333" y2="21319"/>
                        <a14:foregroundMark x1="19889" y1="91519" x2="31444" y2="90106"/>
                        <a14:foregroundMark x1="40778" y1="94405" x2="56667" y2="93816"/>
                        <a14:foregroundMark x1="56667" y1="93816" x2="57778" y2="938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381" y="372560"/>
            <a:ext cx="3634982" cy="677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D2CFDA-D06C-5D13-2672-A02D52441086}"/>
              </a:ext>
            </a:extLst>
          </p:cNvPr>
          <p:cNvSpPr/>
          <p:nvPr/>
        </p:nvSpPr>
        <p:spPr>
          <a:xfrm>
            <a:off x="0" y="5338617"/>
            <a:ext cx="12192000" cy="15286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E16FEC-4B16-E257-3BCF-22CDFF518AD2}"/>
              </a:ext>
            </a:extLst>
          </p:cNvPr>
          <p:cNvSpPr/>
          <p:nvPr/>
        </p:nvSpPr>
        <p:spPr>
          <a:xfrm>
            <a:off x="0" y="-82810"/>
            <a:ext cx="12192000" cy="10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B9FB2D-25AE-6EE2-51B9-B0F8E181A306}"/>
              </a:ext>
            </a:extLst>
          </p:cNvPr>
          <p:cNvSpPr/>
          <p:nvPr/>
        </p:nvSpPr>
        <p:spPr>
          <a:xfrm>
            <a:off x="3520353" y="861848"/>
            <a:ext cx="5006109" cy="501343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231C4D68-D47D-56C2-88BF-1756194EF63B}"/>
              </a:ext>
            </a:extLst>
          </p:cNvPr>
          <p:cNvSpPr/>
          <p:nvPr/>
        </p:nvSpPr>
        <p:spPr>
          <a:xfrm rot="5400000">
            <a:off x="-1630219" y="1630222"/>
            <a:ext cx="6770256" cy="3509818"/>
          </a:xfrm>
          <a:prstGeom prst="trapezoid">
            <a:avLst>
              <a:gd name="adj" fmla="val 2451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190DD0DF-6354-4A52-B529-499D0E79E91F}"/>
              </a:ext>
            </a:extLst>
          </p:cNvPr>
          <p:cNvSpPr/>
          <p:nvPr/>
        </p:nvSpPr>
        <p:spPr>
          <a:xfrm rot="16200000">
            <a:off x="6892636" y="1558636"/>
            <a:ext cx="6922651" cy="3676075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hlinkClick r:id="rId2" action="ppaction://hlinksldjump"/>
            <a:extLst>
              <a:ext uri="{FF2B5EF4-FFF2-40B4-BE49-F238E27FC236}">
                <a16:creationId xmlns:a16="http://schemas.microsoft.com/office/drawing/2014/main" id="{D820223D-2F36-3B33-5E95-BFDFF6A67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53" b="98460" l="7500" r="91196">
                        <a14:foregroundMark x1="63587" y1="47754" x2="29022" y2="81643"/>
                        <a14:foregroundMark x1="16957" y1="85494" x2="42935" y2="83055"/>
                        <a14:foregroundMark x1="42935" y1="83055" x2="45978" y2="76637"/>
                        <a14:foregroundMark x1="45978" y1="76637" x2="52283" y2="72015"/>
                        <a14:foregroundMark x1="52283" y1="72015" x2="58043" y2="73813"/>
                        <a14:foregroundMark x1="58043" y1="73813" x2="60543" y2="83569"/>
                        <a14:foregroundMark x1="60543" y1="83569" x2="66739" y2="84211"/>
                        <a14:foregroundMark x1="66739" y1="84211" x2="75217" y2="81130"/>
                        <a14:foregroundMark x1="75217" y1="81130" x2="81630" y2="86650"/>
                        <a14:foregroundMark x1="81630" y1="86650" x2="84457" y2="86778"/>
                        <a14:foregroundMark x1="79565" y1="93325" x2="84783" y2="96791"/>
                        <a14:foregroundMark x1="84783" y1="96791" x2="91196" y2="87035"/>
                        <a14:foregroundMark x1="91196" y1="87035" x2="91196" y2="87035"/>
                        <a14:foregroundMark x1="35000" y1="98460" x2="38696" y2="97561"/>
                        <a14:foregroundMark x1="7500" y1="83954" x2="8478" y2="88447"/>
                        <a14:foregroundMark x1="51087" y1="2953" x2="51087" y2="12195"/>
                        <a14:foregroundMark x1="51087" y1="12195" x2="51087" y2="12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3990" y="2468896"/>
            <a:ext cx="4608697" cy="3902364"/>
          </a:xfrm>
          <a:prstGeom prst="rect">
            <a:avLst/>
          </a:prstGeom>
        </p:spPr>
      </p:pic>
      <p:sp>
        <p:nvSpPr>
          <p:cNvPr id="12" name="Цилиндр 11">
            <a:extLst>
              <a:ext uri="{FF2B5EF4-FFF2-40B4-BE49-F238E27FC236}">
                <a16:creationId xmlns:a16="http://schemas.microsoft.com/office/drawing/2014/main" id="{EBF0B7D9-B9AF-2114-3608-C9D83D3BEA59}"/>
              </a:ext>
            </a:extLst>
          </p:cNvPr>
          <p:cNvSpPr/>
          <p:nvPr/>
        </p:nvSpPr>
        <p:spPr>
          <a:xfrm>
            <a:off x="6280724" y="5726545"/>
            <a:ext cx="3814618" cy="1066802"/>
          </a:xfrm>
          <a:prstGeom prst="can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hlinkClick r:id="rId5" action="ppaction://hlinksldjump"/>
            <a:extLst>
              <a:ext uri="{FF2B5EF4-FFF2-40B4-BE49-F238E27FC236}">
                <a16:creationId xmlns:a16="http://schemas.microsoft.com/office/drawing/2014/main" id="{430E1DEA-0476-423C-789D-E67A733036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19" b="89606" l="4318" r="97755">
                        <a14:foregroundMark x1="12090" y1="12903" x2="4836" y2="33333"/>
                        <a14:foregroundMark x1="4836" y1="33333" x2="4318" y2="39785"/>
                        <a14:foregroundMark x1="6908" y1="10394" x2="7772" y2="16487"/>
                        <a14:foregroundMark x1="14508" y1="9677" x2="15889" y2="10394"/>
                        <a14:foregroundMark x1="88256" y1="74910" x2="97064" y2="84588"/>
                        <a14:foregroundMark x1="97064" y1="84588" x2="97755" y2="845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7257" y="4167908"/>
            <a:ext cx="3812893" cy="1941946"/>
          </a:xfrm>
          <a:prstGeom prst="rect">
            <a:avLst/>
          </a:prstGeom>
        </p:spPr>
      </p:pic>
      <p:sp>
        <p:nvSpPr>
          <p:cNvPr id="14" name="Цилиндр 13">
            <a:hlinkClick r:id="rId5" action="ppaction://hlinksldjump"/>
            <a:extLst>
              <a:ext uri="{FF2B5EF4-FFF2-40B4-BE49-F238E27FC236}">
                <a16:creationId xmlns:a16="http://schemas.microsoft.com/office/drawing/2014/main" id="{9C1E90EE-3813-2C80-3DEF-96AE03B29C46}"/>
              </a:ext>
            </a:extLst>
          </p:cNvPr>
          <p:cNvSpPr/>
          <p:nvPr/>
        </p:nvSpPr>
        <p:spPr>
          <a:xfrm>
            <a:off x="6309298" y="3027697"/>
            <a:ext cx="3798671" cy="3343563"/>
          </a:xfrm>
          <a:prstGeom prst="can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hlinkClick r:id="rId8" action="ppaction://hlinksldjump"/>
            <a:extLst>
              <a:ext uri="{FF2B5EF4-FFF2-40B4-BE49-F238E27FC236}">
                <a16:creationId xmlns:a16="http://schemas.microsoft.com/office/drawing/2014/main" id="{ABAFD9CD-76B2-3C8C-6740-14BBF0D5EB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00" b="90000" l="9667" r="92000">
                        <a14:foregroundMark x1="77333" y1="11563" x2="61667" y2="16563"/>
                        <a14:foregroundMark x1="61667" y1="16563" x2="61667" y2="18438"/>
                        <a14:foregroundMark x1="73667" y1="8438" x2="82667" y2="10938"/>
                        <a14:foregroundMark x1="87333" y1="12812" x2="88333" y2="17188"/>
                        <a14:foregroundMark x1="80667" y1="7500" x2="86000" y2="8125"/>
                        <a14:foregroundMark x1="87667" y1="9688" x2="88667" y2="16563"/>
                        <a14:foregroundMark x1="92000" y1="30000" x2="91667" y2="48438"/>
                        <a14:foregroundMark x1="16000" y1="26875" x2="9667" y2="41250"/>
                        <a14:foregroundMark x1="9667" y1="41250" x2="9667" y2="4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921" y="4077853"/>
            <a:ext cx="2857500" cy="3048000"/>
          </a:xfrm>
          <a:prstGeom prst="rect">
            <a:avLst/>
          </a:prstGeom>
        </p:spPr>
      </p:pic>
      <p:sp>
        <p:nvSpPr>
          <p:cNvPr id="16" name="Стрелка: шеврон 15">
            <a:hlinkClick r:id="rId11" action="ppaction://hlinksldjump"/>
            <a:extLst>
              <a:ext uri="{FF2B5EF4-FFF2-40B4-BE49-F238E27FC236}">
                <a16:creationId xmlns:a16="http://schemas.microsoft.com/office/drawing/2014/main" id="{8B3CE122-9AB2-31EF-9C3A-EF40EDA8F2E3}"/>
              </a:ext>
            </a:extLst>
          </p:cNvPr>
          <p:cNvSpPr/>
          <p:nvPr/>
        </p:nvSpPr>
        <p:spPr>
          <a:xfrm>
            <a:off x="7935310" y="1156138"/>
            <a:ext cx="315311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778DF03D-7BD5-BF06-71FC-F4F78CFF747F}"/>
              </a:ext>
            </a:extLst>
          </p:cNvPr>
          <p:cNvSpPr/>
          <p:nvPr/>
        </p:nvSpPr>
        <p:spPr>
          <a:xfrm>
            <a:off x="7526515" y="1156139"/>
            <a:ext cx="325846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: шеврон 17">
            <a:hlinkClick r:id="rId12" action="ppaction://hlinksldjump"/>
            <a:extLst>
              <a:ext uri="{FF2B5EF4-FFF2-40B4-BE49-F238E27FC236}">
                <a16:creationId xmlns:a16="http://schemas.microsoft.com/office/drawing/2014/main" id="{D2F6F6FA-542C-4FAB-F0CC-7891659E50B9}"/>
              </a:ext>
            </a:extLst>
          </p:cNvPr>
          <p:cNvSpPr/>
          <p:nvPr/>
        </p:nvSpPr>
        <p:spPr>
          <a:xfrm rot="10800000">
            <a:off x="252248" y="6211614"/>
            <a:ext cx="400070" cy="420414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89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A5A4607-5DC0-60CD-49A4-B3EFCF3ACA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964" y="648855"/>
            <a:ext cx="4643890" cy="55602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D79B25-59CB-4E03-CE4D-5A0AB5A21312}"/>
              </a:ext>
            </a:extLst>
          </p:cNvPr>
          <p:cNvSpPr txBox="1"/>
          <p:nvPr/>
        </p:nvSpPr>
        <p:spPr>
          <a:xfrm>
            <a:off x="5334618" y="2521059"/>
            <a:ext cx="60960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/>
              <a:t>Бе́лка</a:t>
            </a:r>
            <a:r>
              <a:rPr lang="ru-RU" sz="2800" dirty="0"/>
              <a:t> </a:t>
            </a:r>
            <a:r>
              <a:rPr lang="ru-RU" sz="2400" dirty="0" err="1"/>
              <a:t>обыкнове́нная</a:t>
            </a:r>
            <a:r>
              <a:rPr lang="ru-RU" sz="2800" dirty="0"/>
              <a:t>,  </a:t>
            </a:r>
            <a:r>
              <a:rPr lang="ru-RU" sz="2400" dirty="0"/>
              <a:t>— грызун из семейства беличьих. Единственный представитель рода белок в фауне России.</a:t>
            </a:r>
            <a:endParaRPr lang="ru-RU" sz="2800" dirty="0"/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3F1A4B79-E757-4D5D-A6D5-402AFCBC39A5}"/>
              </a:ext>
            </a:extLst>
          </p:cNvPr>
          <p:cNvSpPr/>
          <p:nvPr/>
        </p:nvSpPr>
        <p:spPr>
          <a:xfrm>
            <a:off x="4837854" y="2167759"/>
            <a:ext cx="6711472" cy="2322786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74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85CD042D-4B61-A67D-565C-2882137E8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4592" y="483476"/>
            <a:ext cx="5541768" cy="52825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F0061-5FD6-320C-90B6-FE53F9DEE641}"/>
              </a:ext>
            </a:extLst>
          </p:cNvPr>
          <p:cNvSpPr txBox="1"/>
          <p:nvPr/>
        </p:nvSpPr>
        <p:spPr>
          <a:xfrm>
            <a:off x="5652033" y="876927"/>
            <a:ext cx="614329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Медведи  — род млекопитающих отряда хищных.</a:t>
            </a:r>
          </a:p>
          <a:p>
            <a:r>
              <a:rPr lang="ru-RU" sz="2400" dirty="0"/>
              <a:t>Согласно палеонтологическим сведениям, род медведей появился 5—6 миллионов лет назад. Первым его представителем в настоящее время считают медведя </a:t>
            </a:r>
            <a:r>
              <a:rPr lang="ru-RU" sz="2400" dirty="0" err="1"/>
              <a:t>Ursus</a:t>
            </a:r>
            <a:r>
              <a:rPr lang="ru-RU" sz="2400" dirty="0"/>
              <a:t> </a:t>
            </a:r>
            <a:r>
              <a:rPr lang="ru-RU" sz="2400" dirty="0" err="1"/>
              <a:t>minimus</a:t>
            </a:r>
            <a:r>
              <a:rPr lang="ru-RU" sz="2400" dirty="0"/>
              <a:t> — относительно небольшое животное, чьи ископаемые остатки найдены на территории Франции. Все современные четыре вида рода, а также ряд вымерших (таких, например, как пещерный медведь </a:t>
            </a:r>
            <a:r>
              <a:rPr lang="ru-RU" sz="2400" dirty="0" err="1"/>
              <a:t>Ursus</a:t>
            </a:r>
            <a:r>
              <a:rPr lang="ru-RU" sz="2400" dirty="0"/>
              <a:t> </a:t>
            </a:r>
            <a:r>
              <a:rPr lang="ru-RU" sz="2400" dirty="0" err="1"/>
              <a:t>spelaeus</a:t>
            </a:r>
            <a:r>
              <a:rPr lang="ru-RU" sz="2400" dirty="0"/>
              <a:t>) происходят от этрусского медведя (</a:t>
            </a:r>
            <a:r>
              <a:rPr lang="ru-RU" sz="2400" dirty="0" err="1"/>
              <a:t>Ursus</a:t>
            </a:r>
            <a:r>
              <a:rPr lang="ru-RU" sz="2400" dirty="0"/>
              <a:t> </a:t>
            </a:r>
            <a:r>
              <a:rPr lang="ru-RU" sz="2400" dirty="0" err="1"/>
              <a:t>etruscus</a:t>
            </a:r>
            <a:r>
              <a:rPr lang="ru-RU" sz="2400" dirty="0"/>
              <a:t>), жившего 1—2 миллиона лет назад.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030FE76A-F8D5-D1A9-3C9F-0ECA0E5FD212}"/>
              </a:ext>
            </a:extLst>
          </p:cNvPr>
          <p:cNvSpPr/>
          <p:nvPr/>
        </p:nvSpPr>
        <p:spPr>
          <a:xfrm>
            <a:off x="5398471" y="718094"/>
            <a:ext cx="6650420" cy="5421812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90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99756CC-F4DF-6CA2-1BC3-020D486E0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165" y="1850052"/>
            <a:ext cx="5759669" cy="4109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B00815-F949-8E7D-741A-0155AE068BA5}"/>
              </a:ext>
            </a:extLst>
          </p:cNvPr>
          <p:cNvSpPr txBox="1"/>
          <p:nvPr/>
        </p:nvSpPr>
        <p:spPr>
          <a:xfrm>
            <a:off x="6096000" y="1697421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Барсук является представителем рода барсуков и семейства куньих. На первый взгляд, неуклюжее животное имеет характерный внешний вид, что позволяет его легко отличить от других видов животных, в том числе и от представителей своего семейства.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554926D5-0FB4-CC74-C11E-B14449835F52}"/>
              </a:ext>
            </a:extLst>
          </p:cNvPr>
          <p:cNvSpPr/>
          <p:nvPr/>
        </p:nvSpPr>
        <p:spPr>
          <a:xfrm>
            <a:off x="5927834" y="1313793"/>
            <a:ext cx="6096000" cy="3384331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D2CFDA-D06C-5D13-2672-A02D52441086}"/>
              </a:ext>
            </a:extLst>
          </p:cNvPr>
          <p:cNvSpPr/>
          <p:nvPr/>
        </p:nvSpPr>
        <p:spPr>
          <a:xfrm>
            <a:off x="0" y="4939863"/>
            <a:ext cx="12192000" cy="19273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E16FEC-4B16-E257-3BCF-22CDFF518AD2}"/>
              </a:ext>
            </a:extLst>
          </p:cNvPr>
          <p:cNvSpPr/>
          <p:nvPr/>
        </p:nvSpPr>
        <p:spPr>
          <a:xfrm>
            <a:off x="0" y="-82810"/>
            <a:ext cx="12192000" cy="10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B9FB2D-25AE-6EE2-51B9-B0F8E181A306}"/>
              </a:ext>
            </a:extLst>
          </p:cNvPr>
          <p:cNvSpPr/>
          <p:nvPr/>
        </p:nvSpPr>
        <p:spPr>
          <a:xfrm>
            <a:off x="3520353" y="861848"/>
            <a:ext cx="5006109" cy="40780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231C4D68-D47D-56C2-88BF-1756194EF63B}"/>
              </a:ext>
            </a:extLst>
          </p:cNvPr>
          <p:cNvSpPr/>
          <p:nvPr/>
        </p:nvSpPr>
        <p:spPr>
          <a:xfrm rot="5400000">
            <a:off x="-1151188" y="1151191"/>
            <a:ext cx="5822728" cy="3520352"/>
          </a:xfrm>
          <a:prstGeom prst="trapezoid">
            <a:avLst>
              <a:gd name="adj" fmla="val 2451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190DD0DF-6354-4A52-B529-499D0E79E91F}"/>
              </a:ext>
            </a:extLst>
          </p:cNvPr>
          <p:cNvSpPr/>
          <p:nvPr/>
        </p:nvSpPr>
        <p:spPr>
          <a:xfrm rot="16200000">
            <a:off x="6892636" y="1558636"/>
            <a:ext cx="6922651" cy="3676075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: шеврон 15">
            <a:extLst>
              <a:ext uri="{FF2B5EF4-FFF2-40B4-BE49-F238E27FC236}">
                <a16:creationId xmlns:a16="http://schemas.microsoft.com/office/drawing/2014/main" id="{8B3CE122-9AB2-31EF-9C3A-EF40EDA8F2E3}"/>
              </a:ext>
            </a:extLst>
          </p:cNvPr>
          <p:cNvSpPr/>
          <p:nvPr/>
        </p:nvSpPr>
        <p:spPr>
          <a:xfrm>
            <a:off x="7935310" y="1156138"/>
            <a:ext cx="315311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778DF03D-7BD5-BF06-71FC-F4F78CFF747F}"/>
              </a:ext>
            </a:extLst>
          </p:cNvPr>
          <p:cNvSpPr/>
          <p:nvPr/>
        </p:nvSpPr>
        <p:spPr>
          <a:xfrm>
            <a:off x="7526515" y="1156139"/>
            <a:ext cx="325846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4ACBD2C0-88C7-9C58-2BEB-32779A989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279" y="2490783"/>
            <a:ext cx="4885995" cy="31583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D61E9E-33BB-494F-32D4-518E543D7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95625" l="8333" r="89744">
                        <a14:foregroundMark x1="40064" y1="6250" x2="45513" y2="13438"/>
                        <a14:foregroundMark x1="69551" y1="5000" x2="63141" y2="6563"/>
                        <a14:foregroundMark x1="65064" y1="95625" x2="69551" y2="85000"/>
                        <a14:foregroundMark x1="9936" y1="23750" x2="8333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5865" y="3600558"/>
            <a:ext cx="2971800" cy="3048000"/>
          </a:xfrm>
          <a:prstGeom prst="rect">
            <a:avLst/>
          </a:prstGeom>
        </p:spPr>
      </p:pic>
      <p:pic>
        <p:nvPicPr>
          <p:cNvPr id="18" name="Рисунок 17">
            <a:hlinkClick r:id="rId6" action="ppaction://hlinksldjump"/>
            <a:extLst>
              <a:ext uri="{FF2B5EF4-FFF2-40B4-BE49-F238E27FC236}">
                <a16:creationId xmlns:a16="http://schemas.microsoft.com/office/drawing/2014/main" id="{7F0EC560-77B5-22E7-1412-981DF12AD9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50" b="91987" l="10000" r="90000">
                        <a14:foregroundMark x1="60125" y1="91987" x2="64250" y2="919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14" y="3507143"/>
            <a:ext cx="3976988" cy="326024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F15F997-8F29-6199-7DE7-30996A4370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043" b="94149" l="9043" r="93085">
                        <a14:foregroundMark x1="43085" y1="26064" x2="43617" y2="31915"/>
                        <a14:foregroundMark x1="44149" y1="23936" x2="44149" y2="23936"/>
                        <a14:foregroundMark x1="44149" y1="23936" x2="44149" y2="23936"/>
                        <a14:foregroundMark x1="43085" y1="25000" x2="43085" y2="25000"/>
                        <a14:foregroundMark x1="43085" y1="25000" x2="43085" y2="25000"/>
                        <a14:foregroundMark x1="58511" y1="92553" x2="70745" y2="89894"/>
                        <a14:foregroundMark x1="70745" y1="89894" x2="71277" y2="89894"/>
                        <a14:foregroundMark x1="81383" y1="94149" x2="89894" y2="93085"/>
                        <a14:foregroundMark x1="93085" y1="94149" x2="93085" y2="941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7002" y="4571325"/>
            <a:ext cx="3555890" cy="2077233"/>
          </a:xfrm>
          <a:prstGeom prst="rect">
            <a:avLst/>
          </a:prstGeom>
        </p:spPr>
      </p:pic>
      <p:sp>
        <p:nvSpPr>
          <p:cNvPr id="20" name="Стрелка: шеврон 19">
            <a:hlinkClick r:id="rId11" action="ppaction://hlinksldjump"/>
            <a:extLst>
              <a:ext uri="{FF2B5EF4-FFF2-40B4-BE49-F238E27FC236}">
                <a16:creationId xmlns:a16="http://schemas.microsoft.com/office/drawing/2014/main" id="{1732B81C-4C43-33CB-D4C2-5181245A64B9}"/>
              </a:ext>
            </a:extLst>
          </p:cNvPr>
          <p:cNvSpPr/>
          <p:nvPr/>
        </p:nvSpPr>
        <p:spPr>
          <a:xfrm rot="10800000">
            <a:off x="378373" y="6180083"/>
            <a:ext cx="367862" cy="468475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24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1344461-9E23-BBA1-4FCC-DA53B61DE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23869" y="814940"/>
            <a:ext cx="6615068" cy="59116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AA80C0-E74D-9377-975C-36C4DC9D0588}"/>
              </a:ext>
            </a:extLst>
          </p:cNvPr>
          <p:cNvSpPr txBox="1"/>
          <p:nvPr/>
        </p:nvSpPr>
        <p:spPr>
          <a:xfrm>
            <a:off x="5268552" y="1951672"/>
            <a:ext cx="650590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/>
              <a:t>Обыкнове́нный</a:t>
            </a:r>
            <a:r>
              <a:rPr lang="ru-RU" sz="2400" dirty="0"/>
              <a:t> бобр— полуводное млекопитающее отряда грызунов; один из двух современных представителей семейства бобровых (наряду с канадским бобром, которого ранее считали подвидом). Самый крупный грызун фауны Старого Света и второй по величине грызун после капибары.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73744F59-0CE4-1332-6C2F-ECB387B0C2BA}"/>
              </a:ext>
            </a:extLst>
          </p:cNvPr>
          <p:cNvSpPr/>
          <p:nvPr/>
        </p:nvSpPr>
        <p:spPr>
          <a:xfrm>
            <a:off x="5159386" y="1408386"/>
            <a:ext cx="6615068" cy="3563007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07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9DCE84-E9FB-2110-67AA-9BCF8625E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67" y="493987"/>
            <a:ext cx="5850061" cy="56230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F19C16-0806-DC3D-465D-44DFE69AC945}"/>
              </a:ext>
            </a:extLst>
          </p:cNvPr>
          <p:cNvSpPr txBox="1"/>
          <p:nvPr/>
        </p:nvSpPr>
        <p:spPr>
          <a:xfrm>
            <a:off x="6038194" y="997179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Полярный медведь, северный медведь, - хищное млекопитающее семейства медвежьих, близкий родственник бурого медведя. Второй по величине сухопутный хищник планеты после гребнистого крокодила. Назван так из-за белой шерсти.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FEB2EE17-E1C8-A957-34B3-B66342BF01FC}"/>
              </a:ext>
            </a:extLst>
          </p:cNvPr>
          <p:cNvSpPr/>
          <p:nvPr/>
        </p:nvSpPr>
        <p:spPr>
          <a:xfrm>
            <a:off x="5843752" y="740980"/>
            <a:ext cx="6001407" cy="3053254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82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828F4F3-585B-3B17-46DB-176B2AE38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9773" y="283780"/>
            <a:ext cx="5184228" cy="5980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87C342-65DF-EBA1-7154-0AED15266EC9}"/>
              </a:ext>
            </a:extLst>
          </p:cNvPr>
          <p:cNvSpPr txBox="1"/>
          <p:nvPr/>
        </p:nvSpPr>
        <p:spPr>
          <a:xfrm>
            <a:off x="5181600" y="1315791"/>
            <a:ext cx="61695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Ласка, или обыкновенная ласка— хищное млекопитающее семейства куньих, вид рода ласки и хорьки. Водится на всех континентах Северного полушария. Шерсть ласок дорогая, так как ласки редко встречаются в Европе. В России шкурки ласок малоценны.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6F3AEDF4-B4A1-669A-358C-A3C382FDBD25}"/>
              </a:ext>
            </a:extLst>
          </p:cNvPr>
          <p:cNvSpPr/>
          <p:nvPr/>
        </p:nvSpPr>
        <p:spPr>
          <a:xfrm>
            <a:off x="5034455" y="1082566"/>
            <a:ext cx="6453352" cy="2753709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84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9E0BFF5-DAE4-445E-A5EE-31DA8B6B9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4594" y="546539"/>
            <a:ext cx="5118539" cy="59278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E447CE-375F-2281-073E-B8E625D1437E}"/>
              </a:ext>
            </a:extLst>
          </p:cNvPr>
          <p:cNvSpPr txBox="1"/>
          <p:nvPr/>
        </p:nvSpPr>
        <p:spPr>
          <a:xfrm>
            <a:off x="5383924" y="1167551"/>
            <a:ext cx="61432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Лисицы представляют отряд хищных млекопитающих и входят в семейство псовых, являясь близкими родственниками волков и собак. Они обладают небольшими размерами, их рост не превышает 50 см, а вес колеблется от 6 до 10 кг.</a:t>
            </a:r>
          </a:p>
          <a:p>
            <a:endParaRPr lang="ru-RU" dirty="0"/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E4E97C65-72CF-9084-5CE2-DC9AB4E60CF1}"/>
              </a:ext>
            </a:extLst>
          </p:cNvPr>
          <p:cNvSpPr/>
          <p:nvPr/>
        </p:nvSpPr>
        <p:spPr>
          <a:xfrm>
            <a:off x="5281449" y="714703"/>
            <a:ext cx="6143296" cy="3216166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486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D2CFDA-D06C-5D13-2672-A02D52441086}"/>
              </a:ext>
            </a:extLst>
          </p:cNvPr>
          <p:cNvSpPr/>
          <p:nvPr/>
        </p:nvSpPr>
        <p:spPr>
          <a:xfrm>
            <a:off x="0" y="4939863"/>
            <a:ext cx="12192000" cy="19273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E16FEC-4B16-E257-3BCF-22CDFF518AD2}"/>
              </a:ext>
            </a:extLst>
          </p:cNvPr>
          <p:cNvSpPr/>
          <p:nvPr/>
        </p:nvSpPr>
        <p:spPr>
          <a:xfrm>
            <a:off x="0" y="-82810"/>
            <a:ext cx="12192000" cy="10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B9FB2D-25AE-6EE2-51B9-B0F8E181A306}"/>
              </a:ext>
            </a:extLst>
          </p:cNvPr>
          <p:cNvSpPr/>
          <p:nvPr/>
        </p:nvSpPr>
        <p:spPr>
          <a:xfrm>
            <a:off x="4218609" y="942352"/>
            <a:ext cx="6500132" cy="40780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231C4D68-D47D-56C2-88BF-1756194EF63B}"/>
              </a:ext>
            </a:extLst>
          </p:cNvPr>
          <p:cNvSpPr/>
          <p:nvPr/>
        </p:nvSpPr>
        <p:spPr>
          <a:xfrm rot="5400000">
            <a:off x="-783019" y="783021"/>
            <a:ext cx="5822728" cy="4256691"/>
          </a:xfrm>
          <a:prstGeom prst="trapezoid">
            <a:avLst>
              <a:gd name="adj" fmla="val 12171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190DD0DF-6354-4A52-B529-499D0E79E91F}"/>
              </a:ext>
            </a:extLst>
          </p:cNvPr>
          <p:cNvSpPr/>
          <p:nvPr/>
        </p:nvSpPr>
        <p:spPr>
          <a:xfrm rot="16200000">
            <a:off x="8397197" y="1264347"/>
            <a:ext cx="6922651" cy="3676075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: шеврон 15">
            <a:hlinkClick r:id="rId2" action="ppaction://hlinksldjump"/>
            <a:extLst>
              <a:ext uri="{FF2B5EF4-FFF2-40B4-BE49-F238E27FC236}">
                <a16:creationId xmlns:a16="http://schemas.microsoft.com/office/drawing/2014/main" id="{8B3CE122-9AB2-31EF-9C3A-EF40EDA8F2E3}"/>
              </a:ext>
            </a:extLst>
          </p:cNvPr>
          <p:cNvSpPr/>
          <p:nvPr/>
        </p:nvSpPr>
        <p:spPr>
          <a:xfrm>
            <a:off x="9375087" y="1156139"/>
            <a:ext cx="315311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778DF03D-7BD5-BF06-71FC-F4F78CFF747F}"/>
              </a:ext>
            </a:extLst>
          </p:cNvPr>
          <p:cNvSpPr/>
          <p:nvPr/>
        </p:nvSpPr>
        <p:spPr>
          <a:xfrm>
            <a:off x="9009335" y="1156139"/>
            <a:ext cx="325846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Цилиндр 2">
            <a:extLst>
              <a:ext uri="{FF2B5EF4-FFF2-40B4-BE49-F238E27FC236}">
                <a16:creationId xmlns:a16="http://schemas.microsoft.com/office/drawing/2014/main" id="{DB1A0FB6-F80D-E04E-52DA-942F4893E5E8}"/>
              </a:ext>
            </a:extLst>
          </p:cNvPr>
          <p:cNvSpPr/>
          <p:nvPr/>
        </p:nvSpPr>
        <p:spPr>
          <a:xfrm>
            <a:off x="3998951" y="4607036"/>
            <a:ext cx="5026570" cy="1233368"/>
          </a:xfrm>
          <a:prstGeom prst="can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hlinkClick r:id="rId3" action="ppaction://hlinksldjump"/>
            <a:extLst>
              <a:ext uri="{FF2B5EF4-FFF2-40B4-BE49-F238E27FC236}">
                <a16:creationId xmlns:a16="http://schemas.microsoft.com/office/drawing/2014/main" id="{75635DD9-9373-FA53-53F6-50C634845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5" b="89901" l="9981" r="90081">
                        <a14:foregroundMark x1="67390" y1="20197" x2="67390" y2="20197"/>
                        <a14:foregroundMark x1="67390" y1="20197" x2="67390" y2="20197"/>
                        <a14:foregroundMark x1="64724" y1="22167" x2="64724" y2="22167"/>
                        <a14:foregroundMark x1="64724" y1="22167" x2="64724" y2="22167"/>
                        <a14:foregroundMark x1="76627" y1="17734" x2="75449" y2="14901"/>
                        <a14:foregroundMark x1="70366" y1="15764" x2="70366" y2="15764"/>
                        <a14:foregroundMark x1="90081" y1="53202" x2="88531" y2="536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8775" y="1940907"/>
            <a:ext cx="6647792" cy="3457435"/>
          </a:xfrm>
          <a:prstGeom prst="rect">
            <a:avLst/>
          </a:prstGeom>
        </p:spPr>
      </p:pic>
      <p:pic>
        <p:nvPicPr>
          <p:cNvPr id="11" name="Рисунок 10">
            <a:hlinkClick r:id="rId6" action="ppaction://hlinksldjump"/>
            <a:extLst>
              <a:ext uri="{FF2B5EF4-FFF2-40B4-BE49-F238E27FC236}">
                <a16:creationId xmlns:a16="http://schemas.microsoft.com/office/drawing/2014/main" id="{E2B07D87-6049-172C-A5BD-3A8B24185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91" b="94681" l="2174" r="88406">
                        <a14:foregroundMark x1="79710" y1="5319" x2="76812" y2="12234"/>
                        <a14:foregroundMark x1="8696" y1="43085" x2="6923" y2="48725"/>
                        <a14:foregroundMark x1="44203" y1="92021" x2="47101" y2="94681"/>
                        <a14:foregroundMark x1="3704" y1="61702" x2="3732" y2="61611"/>
                        <a14:foregroundMark x1="3446" y1="62556" x2="3704" y2="61702"/>
                        <a14:foregroundMark x1="2686" y1="61702" x2="2758" y2="62598"/>
                        <a14:foregroundMark x1="2681" y1="61643" x2="2686" y2="61702"/>
                        <a14:backgroundMark x1="725" y1="61702" x2="725" y2="61702"/>
                        <a14:backgroundMark x1="0" y1="62766" x2="2174" y2="81915"/>
                        <a14:backgroundMark x1="2174" y1="81915" x2="1449" y2="81383"/>
                        <a14:backgroundMark x1="0" y1="48936" x2="725" y2="61702"/>
                        <a14:backgroundMark x1="2174" y1="62766" x2="2174" y2="627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1807" y="3617792"/>
            <a:ext cx="4609789" cy="3214100"/>
          </a:xfrm>
          <a:prstGeom prst="rect">
            <a:avLst/>
          </a:prstGeom>
        </p:spPr>
      </p:pic>
      <p:pic>
        <p:nvPicPr>
          <p:cNvPr id="13" name="Рисунок 12">
            <a:hlinkClick r:id="rId9" action="ppaction://hlinksldjump"/>
            <a:extLst>
              <a:ext uri="{FF2B5EF4-FFF2-40B4-BE49-F238E27FC236}">
                <a16:creationId xmlns:a16="http://schemas.microsoft.com/office/drawing/2014/main" id="{E57B70C9-8E14-F108-F357-C4AF803A8B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069" b="96724" l="10000" r="90000">
                        <a14:foregroundMark x1="25778" y1="4828" x2="29333" y2="16552"/>
                        <a14:foregroundMark x1="29333" y1="16552" x2="29333" y2="16552"/>
                        <a14:foregroundMark x1="36000" y1="2069" x2="34889" y2="11207"/>
                        <a14:foregroundMark x1="35667" y1="93103" x2="38222" y2="81897"/>
                        <a14:foregroundMark x1="59333" y1="96724" x2="60322" y2="90172"/>
                        <a14:foregroundMark x1="55222" y1="79138" x2="56222" y2="91034"/>
                        <a14:backgroundMark x1="36778" y1="55862" x2="36778" y2="56207"/>
                        <a14:backgroundMark x1="36667" y1="58448" x2="36111" y2="64828"/>
                        <a14:backgroundMark x1="36111" y1="65690" x2="36111" y2="69483"/>
                        <a14:backgroundMark x1="36111" y1="68793" x2="36111" y2="71379"/>
                        <a14:backgroundMark x1="36111" y1="71379" x2="36111" y2="72759"/>
                        <a14:backgroundMark x1="39444" y1="67241" x2="39444" y2="68448"/>
                        <a14:backgroundMark x1="46222" y1="66724" x2="46778" y2="69483"/>
                        <a14:backgroundMark x1="47222" y1="71034" x2="47889" y2="72414"/>
                        <a14:backgroundMark x1="48556" y1="85345" x2="48556" y2="88621"/>
                        <a14:backgroundMark x1="59000" y1="71207" x2="59000" y2="90172"/>
                        <a14:backgroundMark x1="58222" y1="67241" x2="58222" y2="67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35686" y="2247675"/>
            <a:ext cx="6679346" cy="4239359"/>
          </a:xfrm>
          <a:prstGeom prst="rect">
            <a:avLst/>
          </a:prstGeom>
        </p:spPr>
      </p:pic>
      <p:sp>
        <p:nvSpPr>
          <p:cNvPr id="14" name="Стрелка: шеврон 13">
            <a:hlinkClick r:id="rId12" action="ppaction://hlinksldjump"/>
            <a:extLst>
              <a:ext uri="{FF2B5EF4-FFF2-40B4-BE49-F238E27FC236}">
                <a16:creationId xmlns:a16="http://schemas.microsoft.com/office/drawing/2014/main" id="{2360E992-6347-191E-4FED-EC0EAB2C8962}"/>
              </a:ext>
            </a:extLst>
          </p:cNvPr>
          <p:cNvSpPr/>
          <p:nvPr/>
        </p:nvSpPr>
        <p:spPr>
          <a:xfrm rot="10800000">
            <a:off x="357352" y="6295697"/>
            <a:ext cx="420414" cy="466758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931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D1E5821-5D03-1A67-D417-23FF38675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18290" y="599090"/>
            <a:ext cx="8870732" cy="58857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A1E1A-9CB4-2C63-53EA-F8F1E340BE2B}"/>
              </a:ext>
            </a:extLst>
          </p:cNvPr>
          <p:cNvSpPr txBox="1"/>
          <p:nvPr/>
        </p:nvSpPr>
        <p:spPr>
          <a:xfrm>
            <a:off x="5349766" y="769959"/>
            <a:ext cx="675289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Волк, или </a:t>
            </a:r>
            <a:r>
              <a:rPr lang="ru-RU" sz="2400" dirty="0" err="1"/>
              <a:t>се́рый</a:t>
            </a:r>
            <a:r>
              <a:rPr lang="ru-RU" sz="2400" dirty="0"/>
              <a:t> волк, или </a:t>
            </a:r>
            <a:r>
              <a:rPr lang="ru-RU" sz="2400" dirty="0" err="1"/>
              <a:t>обыкнове́нный</a:t>
            </a:r>
            <a:r>
              <a:rPr lang="ru-RU" sz="2400" dirty="0"/>
              <a:t> волк— вид хищных млекопитающих из семейства псовых. Наряду с койотом, обыкновенным шакалом  и ещё несколькими видами составляет род волков. Кроме того, как показывают результаты изучения последовательности ДНК и дрейфа генов, является прямым предком домашней собаки иногда классифицируется как подвид волка. Волк — одно из самых крупных современных животных в своём семействе: длина его тела (без учёта хвоста) может достигать 160 см, длина хвоста — до 52 см, высота в холке — до 90 см; масса тела может доходить до 90—102 кг.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174F112F-E180-F49D-3FD7-1532CE8AD2D1}"/>
              </a:ext>
            </a:extLst>
          </p:cNvPr>
          <p:cNvSpPr/>
          <p:nvPr/>
        </p:nvSpPr>
        <p:spPr>
          <a:xfrm>
            <a:off x="5197366" y="599090"/>
            <a:ext cx="6752896" cy="5433847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156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0342CF-F820-5DD9-E223-297DF286F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077" y="938048"/>
            <a:ext cx="5592844" cy="51684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018F48-BB72-1087-366C-6ADB8BED4639}"/>
              </a:ext>
            </a:extLst>
          </p:cNvPr>
          <p:cNvSpPr txBox="1"/>
          <p:nvPr/>
        </p:nvSpPr>
        <p:spPr>
          <a:xfrm>
            <a:off x="5628290" y="1119463"/>
            <a:ext cx="62168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Бурундуки – это милые животные, у которых достаточно притягательная внешность. Бурундуки больше схожие с белками несмотря на то, что имеют родство с сурками и сусликами.</a:t>
            </a:r>
          </a:p>
          <a:p>
            <a:r>
              <a:rPr lang="ru-RU" sz="2400" dirty="0"/>
              <a:t>Научное название рода «</a:t>
            </a:r>
            <a:r>
              <a:rPr lang="ru-RU" sz="2400" dirty="0" err="1"/>
              <a:t>Tamias</a:t>
            </a:r>
            <a:r>
              <a:rPr lang="ru-RU" sz="2400" dirty="0"/>
              <a:t>» связано с древнегреческим корнем, который характеризуется, как запасливость или бережливость, а вообще переводится, как «тот, что заведует хозяйством».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CB6060EA-5894-7C6D-6A8D-743556470EA2}"/>
              </a:ext>
            </a:extLst>
          </p:cNvPr>
          <p:cNvSpPr/>
          <p:nvPr/>
        </p:nvSpPr>
        <p:spPr>
          <a:xfrm>
            <a:off x="5349767" y="751490"/>
            <a:ext cx="6495391" cy="4545724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21116FF-1BC0-98E1-908B-9C8F22724F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947" y="807986"/>
            <a:ext cx="5881053" cy="45555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987F91-9981-5E3A-E411-6B73F63D3EE4}"/>
              </a:ext>
            </a:extLst>
          </p:cNvPr>
          <p:cNvSpPr txBox="1"/>
          <p:nvPr/>
        </p:nvSpPr>
        <p:spPr>
          <a:xfrm>
            <a:off x="5881053" y="1192924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Зайцы представляют семейство </a:t>
            </a:r>
            <a:r>
              <a:rPr lang="ru-RU" sz="2400" dirty="0" err="1"/>
              <a:t>зайцевых</a:t>
            </a:r>
            <a:r>
              <a:rPr lang="ru-RU" sz="2400" dirty="0"/>
              <a:t>, которое, в свою очередь, представляет отряд зайцеобразных. К данному отряду следует отнести не только зайцев и кроликов, но еще и пищух. Зайцев легко отличить от других животных наличием сравнительно длинных ушей, слишком короткого хвоста и достаточно длинных задних ног, поэтому зайцы в основном передвигаются за счет длинных прыжков.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B1F5D168-A069-9C22-5ADD-9FDA5C939777}"/>
              </a:ext>
            </a:extLst>
          </p:cNvPr>
          <p:cNvSpPr/>
          <p:nvPr/>
        </p:nvSpPr>
        <p:spPr>
          <a:xfrm>
            <a:off x="5707118" y="714703"/>
            <a:ext cx="6269935" cy="4950373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504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D2CFDA-D06C-5D13-2672-A02D52441086}"/>
              </a:ext>
            </a:extLst>
          </p:cNvPr>
          <p:cNvSpPr/>
          <p:nvPr/>
        </p:nvSpPr>
        <p:spPr>
          <a:xfrm>
            <a:off x="0" y="4939863"/>
            <a:ext cx="12192000" cy="19273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E16FEC-4B16-E257-3BCF-22CDFF518AD2}"/>
              </a:ext>
            </a:extLst>
          </p:cNvPr>
          <p:cNvSpPr/>
          <p:nvPr/>
        </p:nvSpPr>
        <p:spPr>
          <a:xfrm>
            <a:off x="0" y="-82810"/>
            <a:ext cx="12192000" cy="10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B9FB2D-25AE-6EE2-51B9-B0F8E181A306}"/>
              </a:ext>
            </a:extLst>
          </p:cNvPr>
          <p:cNvSpPr/>
          <p:nvPr/>
        </p:nvSpPr>
        <p:spPr>
          <a:xfrm>
            <a:off x="5181599" y="942352"/>
            <a:ext cx="4256693" cy="40780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231C4D68-D47D-56C2-88BF-1756194EF63B}"/>
              </a:ext>
            </a:extLst>
          </p:cNvPr>
          <p:cNvSpPr/>
          <p:nvPr/>
        </p:nvSpPr>
        <p:spPr>
          <a:xfrm rot="5400000">
            <a:off x="-106222" y="392546"/>
            <a:ext cx="5394042" cy="5181599"/>
          </a:xfrm>
          <a:prstGeom prst="trapezoid">
            <a:avLst>
              <a:gd name="adj" fmla="val 12171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190DD0DF-6354-4A52-B529-499D0E79E91F}"/>
              </a:ext>
            </a:extLst>
          </p:cNvPr>
          <p:cNvSpPr/>
          <p:nvPr/>
        </p:nvSpPr>
        <p:spPr>
          <a:xfrm rot="16200000">
            <a:off x="8118128" y="1606491"/>
            <a:ext cx="5394039" cy="2753708"/>
          </a:xfrm>
          <a:prstGeom prst="trapezoid">
            <a:avLst>
              <a:gd name="adj" fmla="val 25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: шеврон 15">
            <a:extLst>
              <a:ext uri="{FF2B5EF4-FFF2-40B4-BE49-F238E27FC236}">
                <a16:creationId xmlns:a16="http://schemas.microsoft.com/office/drawing/2014/main" id="{8B3CE122-9AB2-31EF-9C3A-EF40EDA8F2E3}"/>
              </a:ext>
            </a:extLst>
          </p:cNvPr>
          <p:cNvSpPr/>
          <p:nvPr/>
        </p:nvSpPr>
        <p:spPr>
          <a:xfrm>
            <a:off x="8908502" y="1169680"/>
            <a:ext cx="315311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778DF03D-7BD5-BF06-71FC-F4F78CFF747F}"/>
              </a:ext>
            </a:extLst>
          </p:cNvPr>
          <p:cNvSpPr/>
          <p:nvPr/>
        </p:nvSpPr>
        <p:spPr>
          <a:xfrm>
            <a:off x="8531100" y="1169680"/>
            <a:ext cx="325846" cy="366330"/>
          </a:xfrm>
          <a:prstGeom prst="chevro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hlinkClick r:id="rId2" action="ppaction://hlinksldjump"/>
            <a:extLst>
              <a:ext uri="{FF2B5EF4-FFF2-40B4-BE49-F238E27FC236}">
                <a16:creationId xmlns:a16="http://schemas.microsoft.com/office/drawing/2014/main" id="{5591914F-1F10-F34E-FC24-995A8B9B4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11" b="96000" l="5778" r="95889">
                        <a14:foregroundMark x1="6222" y1="18222" x2="15444" y2="4333"/>
                        <a14:foregroundMark x1="15444" y1="4333" x2="24444" y2="4444"/>
                        <a14:foregroundMark x1="24444" y1="4444" x2="28889" y2="6444"/>
                        <a14:foregroundMark x1="6111" y1="14000" x2="5778" y2="17556"/>
                        <a14:foregroundMark x1="88000" y1="45111" x2="93889" y2="51333"/>
                        <a14:foregroundMark x1="93889" y1="51333" x2="94444" y2="74556"/>
                        <a14:foregroundMark x1="94444" y1="74556" x2="93222" y2="82000"/>
                        <a14:foregroundMark x1="93222" y1="82000" x2="87111" y2="88333"/>
                        <a14:foregroundMark x1="87111" y1="88333" x2="86174" y2="90594"/>
                        <a14:foregroundMark x1="94889" y1="51000" x2="95889" y2="78889"/>
                        <a14:backgroundMark x1="83556" y1="92778" x2="84444" y2="94444"/>
                        <a14:backgroundMark x1="84444" y1="92556" x2="87333" y2="92667"/>
                        <a14:backgroundMark x1="83222" y1="95778" x2="85000" y2="9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0528" y="2958714"/>
            <a:ext cx="3424892" cy="2865283"/>
          </a:xfrm>
          <a:prstGeom prst="rect">
            <a:avLst/>
          </a:prstGeom>
        </p:spPr>
      </p:pic>
      <p:pic>
        <p:nvPicPr>
          <p:cNvPr id="12" name="Рисунок 11">
            <a:hlinkClick r:id="rId5" action="ppaction://hlinksldjump"/>
            <a:extLst>
              <a:ext uri="{FF2B5EF4-FFF2-40B4-BE49-F238E27FC236}">
                <a16:creationId xmlns:a16="http://schemas.microsoft.com/office/drawing/2014/main" id="{06AD6CE1-E764-DB8A-A79C-877FAE379F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31" b="89820" l="10000" r="96400">
                        <a14:foregroundMark x1="89900" y1="19162" x2="94200" y2="14671"/>
                        <a14:foregroundMark x1="94200" y1="14671" x2="92600" y2="66467"/>
                        <a14:foregroundMark x1="92600" y1="66467" x2="92000" y2="69162"/>
                        <a14:foregroundMark x1="96300" y1="20210" x2="96400" y2="23503"/>
                        <a14:backgroundMark x1="56200" y1="71108" x2="59200" y2="85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785747" y="4149736"/>
            <a:ext cx="5838999" cy="2865283"/>
          </a:xfrm>
          <a:prstGeom prst="rect">
            <a:avLst/>
          </a:prstGeom>
        </p:spPr>
      </p:pic>
      <p:pic>
        <p:nvPicPr>
          <p:cNvPr id="14" name="Рисунок 13">
            <a:hlinkClick r:id="rId8" action="ppaction://hlinksldjump"/>
            <a:extLst>
              <a:ext uri="{FF2B5EF4-FFF2-40B4-BE49-F238E27FC236}">
                <a16:creationId xmlns:a16="http://schemas.microsoft.com/office/drawing/2014/main" id="{0F2EAC6F-AEA9-17D0-9201-C62D7ECC3C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55" b="91304" l="9967" r="89869">
                        <a14:foregroundMark x1="40196" y1="90435" x2="43137" y2="913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0799" y="4156983"/>
            <a:ext cx="5198278" cy="2717501"/>
          </a:xfrm>
          <a:prstGeom prst="rect">
            <a:avLst/>
          </a:prstGeom>
        </p:spPr>
      </p:pic>
      <p:pic>
        <p:nvPicPr>
          <p:cNvPr id="9" name="Рисунок 8">
            <a:hlinkClick r:id="rId11" action="ppaction://hlinksldjump"/>
            <a:extLst>
              <a:ext uri="{FF2B5EF4-FFF2-40B4-BE49-F238E27FC236}">
                <a16:creationId xmlns:a16="http://schemas.microsoft.com/office/drawing/2014/main" id="{736FA113-F982-0410-D3F6-0959AEFAE2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000" b="97083" l="10000" r="90000">
                        <a14:foregroundMark x1="71417" y1="7250" x2="71417" y2="16583"/>
                        <a14:foregroundMark x1="71417" y1="16583" x2="71417" y2="16583"/>
                        <a14:foregroundMark x1="87750" y1="6083" x2="87333" y2="10083"/>
                        <a14:foregroundMark x1="85667" y1="32333" x2="85667" y2="32333"/>
                        <a14:foregroundMark x1="85667" y1="32333" x2="85667" y2="32333"/>
                        <a14:foregroundMark x1="89083" y1="27333" x2="89083" y2="27333"/>
                        <a14:foregroundMark x1="89083" y1="27333" x2="89083" y2="27333"/>
                        <a14:foregroundMark x1="88667" y1="26500" x2="88667" y2="26500"/>
                        <a14:foregroundMark x1="88667" y1="26500" x2="88667" y2="26500"/>
                        <a14:foregroundMark x1="89167" y1="26167" x2="89167" y2="26167"/>
                        <a14:foregroundMark x1="89167" y1="26167" x2="89167" y2="26167"/>
                        <a14:foregroundMark x1="82167" y1="34750" x2="82619" y2="34938"/>
                        <a14:foregroundMark x1="89333" y1="29750" x2="89333" y2="29750"/>
                        <a14:foregroundMark x1="89333" y1="29750" x2="89333" y2="29750"/>
                        <a14:foregroundMark x1="82583" y1="33417" x2="85417" y2="31083"/>
                        <a14:foregroundMark x1="83250" y1="34083" x2="84250" y2="33167"/>
                        <a14:foregroundMark x1="63500" y1="92667" x2="64000" y2="93167"/>
                        <a14:foregroundMark x1="59333" y1="84000" x2="59333" y2="84000"/>
                        <a14:foregroundMark x1="65083" y1="97083" x2="69083" y2="97083"/>
                        <a14:backgroundMark x1="83530" y1="34831" x2="86333" y2="34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7048" y="2087262"/>
            <a:ext cx="4678218" cy="4678218"/>
          </a:xfrm>
          <a:prstGeom prst="rect">
            <a:avLst/>
          </a:prstGeom>
        </p:spPr>
      </p:pic>
      <p:sp>
        <p:nvSpPr>
          <p:cNvPr id="20" name="Стрелка: шеврон 19">
            <a:hlinkClick r:id="rId14" action="ppaction://hlinksldjump"/>
            <a:extLst>
              <a:ext uri="{FF2B5EF4-FFF2-40B4-BE49-F238E27FC236}">
                <a16:creationId xmlns:a16="http://schemas.microsoft.com/office/drawing/2014/main" id="{9B337A85-1F4A-B848-E8C9-3E9D9AD0F58B}"/>
              </a:ext>
            </a:extLst>
          </p:cNvPr>
          <p:cNvSpPr/>
          <p:nvPr/>
        </p:nvSpPr>
        <p:spPr>
          <a:xfrm rot="10800000">
            <a:off x="264297" y="6326949"/>
            <a:ext cx="303261" cy="438530"/>
          </a:xfrm>
          <a:prstGeom prst="chevro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25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41B1740-6A16-508C-89DF-62868B121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973447" y="835338"/>
            <a:ext cx="8451178" cy="55605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5D6FC6-CAD7-C938-CA7D-9D9D4F143A10}"/>
              </a:ext>
            </a:extLst>
          </p:cNvPr>
          <p:cNvSpPr txBox="1"/>
          <p:nvPr/>
        </p:nvSpPr>
        <p:spPr>
          <a:xfrm>
            <a:off x="7550846" y="835338"/>
            <a:ext cx="80834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Мышь полевка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9F81D2-D09D-1982-6B3E-AE0A36878DDB}"/>
              </a:ext>
            </a:extLst>
          </p:cNvPr>
          <p:cNvSpPr txBox="1"/>
          <p:nvPr/>
        </p:nvSpPr>
        <p:spPr>
          <a:xfrm>
            <a:off x="5481169" y="1283038"/>
            <a:ext cx="664253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Несмотря на то, что эти зверьки имеют довольно милый внешний вид, они являются злостными вредителями урожая различных культур. Причем от них страдают не только фермеры, но и дачники, а также владельцы частных приусадебных участков. Они являются ближайшими родственницами домовых мышей, которых также никто не хочет видеть ни на участке, ни в жилом доме. Они грызут все, что попадается у них на пути.</a:t>
            </a:r>
          </a:p>
        </p:txBody>
      </p:sp>
      <p:sp>
        <p:nvSpPr>
          <p:cNvPr id="9" name="Облачко с текстом: прямоугольное 8">
            <a:extLst>
              <a:ext uri="{FF2B5EF4-FFF2-40B4-BE49-F238E27FC236}">
                <a16:creationId xmlns:a16="http://schemas.microsoft.com/office/drawing/2014/main" id="{520646AC-3AE3-AF7E-FF72-E684EB9ED309}"/>
              </a:ext>
            </a:extLst>
          </p:cNvPr>
          <p:cNvSpPr/>
          <p:nvPr/>
        </p:nvSpPr>
        <p:spPr>
          <a:xfrm>
            <a:off x="5339255" y="663705"/>
            <a:ext cx="6784452" cy="4770143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31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D6E46A3-29FD-AABA-1546-A7106377E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4639" y="861849"/>
            <a:ext cx="6517480" cy="51500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492C54-5703-7963-D048-6E772E176C5C}"/>
              </a:ext>
            </a:extLst>
          </p:cNvPr>
          <p:cNvSpPr txBox="1"/>
          <p:nvPr/>
        </p:nvSpPr>
        <p:spPr>
          <a:xfrm>
            <a:off x="5615151" y="511103"/>
            <a:ext cx="613278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Бурозубки— род млекопитающих подсемейства </a:t>
            </a:r>
            <a:r>
              <a:rPr lang="ru-RU" sz="2400" dirty="0" err="1"/>
              <a:t>бурозубочьи</a:t>
            </a:r>
            <a:r>
              <a:rPr lang="ru-RU" sz="2400" dirty="0"/>
              <a:t> семейства землеройковые. Преимущественно мелкие животные. Основу очень обильного питания составляют беспозвоночные (насекомые, паукообразные, дождевые черви). Небольшую долю в рационе занимают растительные корма и мелкие позвоночные животные, особенно земноводные. Встречаются в лесах умеренного пояса, тайге Европы, Азии и Северной Америки. В мировой фауне около 70 видов. Род выделяют в самостоятельную трибу </a:t>
            </a:r>
            <a:r>
              <a:rPr lang="ru-RU" sz="2400" dirty="0" err="1"/>
              <a:t>Soricini</a:t>
            </a:r>
            <a:r>
              <a:rPr lang="ru-RU" sz="2400" dirty="0"/>
              <a:t>. В фауне России насчитывается 17 видов.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BB00D208-C4E4-BDB7-7F4A-0EE4E20BDEEB}"/>
              </a:ext>
            </a:extLst>
          </p:cNvPr>
          <p:cNvSpPr/>
          <p:nvPr/>
        </p:nvSpPr>
        <p:spPr>
          <a:xfrm>
            <a:off x="5349766" y="273270"/>
            <a:ext cx="6642537" cy="5738647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56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A865205-7E4B-4BBF-CC92-594C74FA4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721" y="1092139"/>
            <a:ext cx="3973871" cy="5119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98B123-8F5E-B21B-2A82-9BCAE7917894}"/>
              </a:ext>
            </a:extLst>
          </p:cNvPr>
          <p:cNvSpPr txBox="1"/>
          <p:nvPr/>
        </p:nvSpPr>
        <p:spPr>
          <a:xfrm>
            <a:off x="5403279" y="678929"/>
            <a:ext cx="6096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Выдры – это уникальные, милые и игривые создания, с характерным внешним видом, свойственным для животных, которые много времени проводят в водной стихии. Кроме этого, это еще и умные животные, которых можно обучить выполнению различных трюков. Эти животные обладают некоторыми уникальными возможностями. Несмотря на небольшие размеры, выдры способны противостоять молодым аллигаторам, а зачастую выходят победителями в таких схватках. В этой статье рассказывается о характере поведения и образе жизни этих млекопитающих.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24FA82B4-AFE7-4B2B-3EA5-883296D86C14}"/>
              </a:ext>
            </a:extLst>
          </p:cNvPr>
          <p:cNvSpPr/>
          <p:nvPr/>
        </p:nvSpPr>
        <p:spPr>
          <a:xfrm>
            <a:off x="5171090" y="502882"/>
            <a:ext cx="6516413" cy="5615075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2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0357166-632E-AE11-ADBE-B8FCEE3C4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93986"/>
            <a:ext cx="5644055" cy="5759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4AD2CC-47ED-99F1-418D-E262029280C2}"/>
              </a:ext>
            </a:extLst>
          </p:cNvPr>
          <p:cNvSpPr txBox="1"/>
          <p:nvPr/>
        </p:nvSpPr>
        <p:spPr>
          <a:xfrm>
            <a:off x="5559973" y="1093242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Рысь относится к виду млекопитающих и роду рысей, который насчитывает четыре вида животных. Рысь обыкновенная представляет довольно распространенный отряд хищников и семейство «кошачьи».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29A08A00-FBD7-55B7-FE25-93B848DEEB19}"/>
              </a:ext>
            </a:extLst>
          </p:cNvPr>
          <p:cNvSpPr/>
          <p:nvPr/>
        </p:nvSpPr>
        <p:spPr>
          <a:xfrm>
            <a:off x="5402317" y="704193"/>
            <a:ext cx="6169573" cy="3016469"/>
          </a:xfrm>
          <a:prstGeom prst="wedgeRect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224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D2CFDA-D06C-5D13-2672-A02D52441086}"/>
              </a:ext>
            </a:extLst>
          </p:cNvPr>
          <p:cNvSpPr/>
          <p:nvPr/>
        </p:nvSpPr>
        <p:spPr>
          <a:xfrm>
            <a:off x="0" y="5338617"/>
            <a:ext cx="12192000" cy="15286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E16FEC-4B16-E257-3BCF-22CDFF518AD2}"/>
              </a:ext>
            </a:extLst>
          </p:cNvPr>
          <p:cNvSpPr/>
          <p:nvPr/>
        </p:nvSpPr>
        <p:spPr>
          <a:xfrm>
            <a:off x="0" y="-9237"/>
            <a:ext cx="12192000" cy="10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B9FB2D-25AE-6EE2-51B9-B0F8E181A306}"/>
              </a:ext>
            </a:extLst>
          </p:cNvPr>
          <p:cNvSpPr/>
          <p:nvPr/>
        </p:nvSpPr>
        <p:spPr>
          <a:xfrm>
            <a:off x="3509818" y="849745"/>
            <a:ext cx="5006109" cy="508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231C4D68-D47D-56C2-88BF-1756194EF63B}"/>
              </a:ext>
            </a:extLst>
          </p:cNvPr>
          <p:cNvSpPr/>
          <p:nvPr/>
        </p:nvSpPr>
        <p:spPr>
          <a:xfrm rot="5400000">
            <a:off x="-1630219" y="1630222"/>
            <a:ext cx="6770256" cy="3509818"/>
          </a:xfrm>
          <a:prstGeom prst="trapezoid">
            <a:avLst>
              <a:gd name="adj" fmla="val 2451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190DD0DF-6354-4A52-B529-499D0E79E91F}"/>
              </a:ext>
            </a:extLst>
          </p:cNvPr>
          <p:cNvSpPr/>
          <p:nvPr/>
        </p:nvSpPr>
        <p:spPr>
          <a:xfrm rot="16200000">
            <a:off x="6892636" y="1558636"/>
            <a:ext cx="6922651" cy="3676075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1B3E5C-B259-2A7C-779A-58B112D5D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31" b="91154" l="10000" r="90000">
                        <a14:foregroundMark x1="49889" y1="6923" x2="50222" y2="14038"/>
                        <a14:foregroundMark x1="46778" y1="91538" x2="52444" y2="91154"/>
                        <a14:foregroundMark x1="52444" y1="91154" x2="52778" y2="91154"/>
                        <a14:backgroundMark x1="37222" y1="65000" x2="37222" y2="65000"/>
                        <a14:backgroundMark x1="37222" y1="65000" x2="37222" y2="65000"/>
                        <a14:backgroundMark x1="37222" y1="64231" x2="37222" y2="64231"/>
                        <a14:backgroundMark x1="37222" y1="64231" x2="37222" y2="64231"/>
                        <a14:backgroundMark x1="37222" y1="66154" x2="37222" y2="66154"/>
                        <a14:backgroundMark x1="37222" y1="66154" x2="37222" y2="66154"/>
                        <a14:backgroundMark x1="32444" y1="72500" x2="32444" y2="72500"/>
                        <a14:backgroundMark x1="32444" y1="72500" x2="32444" y2="72500"/>
                        <a14:backgroundMark x1="38889" y1="73846" x2="38889" y2="73846"/>
                        <a14:backgroundMark x1="38889" y1="73846" x2="38889" y2="73846"/>
                        <a14:backgroundMark x1="34778" y1="83077" x2="34778" y2="83077"/>
                        <a14:backgroundMark x1="34333" y1="82885" x2="34333" y2="82885"/>
                        <a14:backgroundMark x1="35889" y1="74231" x2="35889" y2="74231"/>
                        <a14:backgroundMark x1="35556" y1="74231" x2="35556" y2="74231"/>
                        <a14:backgroundMark x1="41667" y1="53846" x2="41667" y2="53846"/>
                        <a14:backgroundMark x1="41889" y1="54615" x2="41889" y2="54615"/>
                        <a14:backgroundMark x1="38556" y1="44615" x2="38556" y2="44615"/>
                        <a14:backgroundMark x1="38000" y1="35577" x2="38000" y2="35577"/>
                        <a14:backgroundMark x1="44222" y1="27115" x2="44222" y2="27115"/>
                        <a14:backgroundMark x1="46111" y1="10962" x2="46111" y2="10962"/>
                        <a14:backgroundMark x1="58556" y1="17500" x2="58556" y2="17500"/>
                        <a14:backgroundMark x1="57333" y1="35000" x2="57333" y2="35000"/>
                        <a14:backgroundMark x1="58556" y1="35192" x2="58556" y2="35192"/>
                        <a14:backgroundMark x1="57222" y1="44615" x2="57222" y2="44615"/>
                        <a14:backgroundMark x1="62667" y1="47115" x2="62667" y2="47115"/>
                        <a14:backgroundMark x1="62778" y1="69038" x2="62778" y2="69038"/>
                        <a14:backgroundMark x1="63333" y1="76923" x2="63333" y2="76923"/>
                        <a14:backgroundMark x1="62333" y1="78269" x2="62333" y2="78269"/>
                        <a14:backgroundMark x1="65444" y1="86346" x2="65444" y2="86346"/>
                        <a14:backgroundMark x1="64111" y1="88846" x2="64111" y2="88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1004" y="251931"/>
            <a:ext cx="11002360" cy="67256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4F987F-8D69-3362-22D8-6A0B6136E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95" b="89918" l="10000" r="90000">
                        <a14:foregroundMark x1="48452" y1="5995" x2="49762" y2="8447"/>
                        <a14:backgroundMark x1="42024" y1="12716" x2="42024" y2="12716"/>
                        <a14:backgroundMark x1="42024" y1="12716" x2="42024" y2="12716"/>
                        <a14:backgroundMark x1="55833" y1="12988" x2="55833" y2="12988"/>
                        <a14:backgroundMark x1="65714" y1="34060" x2="65714" y2="34060"/>
                        <a14:backgroundMark x1="24048" y1="73388" x2="24048" y2="73388"/>
                        <a14:backgroundMark x1="24048" y1="73388" x2="24048" y2="73388"/>
                        <a14:backgroundMark x1="16429" y1="72025" x2="16429" y2="72025"/>
                        <a14:backgroundMark x1="16429" y1="72025" x2="16429" y2="72025"/>
                        <a14:backgroundMark x1="17500" y1="73297" x2="17500" y2="73297"/>
                        <a14:backgroundMark x1="17500" y1="73297" x2="17500" y2="73297"/>
                        <a14:backgroundMark x1="21905" y1="65304" x2="21905" y2="65304"/>
                        <a14:backgroundMark x1="21905" y1="65304" x2="21905" y2="65304"/>
                        <a14:backgroundMark x1="20119" y1="70300" x2="20119" y2="70300"/>
                        <a14:backgroundMark x1="81548" y1="76203" x2="81548" y2="76203"/>
                        <a14:backgroundMark x1="82976" y1="83106" x2="82976" y2="83106"/>
                        <a14:backgroundMark x1="71071" y1="38783" x2="71071" y2="387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5420" y="761961"/>
            <a:ext cx="5232262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A6AAC2-D9EC-BBCE-3955-274138E11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7687" y="278802"/>
            <a:ext cx="5230368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DC609C-57B5-077F-71A4-89A8EAA948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45772" y="-64653"/>
            <a:ext cx="11004234" cy="673056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777CB3-C75D-FEE9-99D6-0AE274825D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94932" y="488568"/>
            <a:ext cx="11004234" cy="673056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4518982-4D95-9D33-8929-9E1B285EC8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4382" y="761961"/>
            <a:ext cx="5230368" cy="6858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2FDCA4C-A05F-7468-1CCE-04B408F040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302" y="4762621"/>
            <a:ext cx="2078934" cy="235654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2C799E-4E23-09E9-2651-5516D55D52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50" b="96750" l="2429" r="92714">
                        <a14:foregroundMark x1="17714" y1="11250" x2="8286" y2="16500"/>
                        <a14:foregroundMark x1="8286" y1="16500" x2="7571" y2="21000"/>
                        <a14:foregroundMark x1="2714" y1="13375" x2="4143" y2="16250"/>
                        <a14:foregroundMark x1="20286" y1="4500" x2="26143" y2="11000"/>
                        <a14:foregroundMark x1="26143" y1="11000" x2="26143" y2="11250"/>
                        <a14:foregroundMark x1="35571" y1="2750" x2="40143" y2="11250"/>
                        <a14:foregroundMark x1="40143" y1="11250" x2="40143" y2="11250"/>
                        <a14:foregroundMark x1="91143" y1="39375" x2="92857" y2="61625"/>
                        <a14:foregroundMark x1="92857" y1="61625" x2="91571" y2="70000"/>
                        <a14:foregroundMark x1="35571" y1="96750" x2="52857" y2="9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5159" y="5634141"/>
            <a:ext cx="1134659" cy="129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22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772</Words>
  <Application>Microsoft Office PowerPoint</Application>
  <PresentationFormat>Широкоэкранный</PresentationFormat>
  <Paragraphs>17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Huawei</cp:lastModifiedBy>
  <cp:revision>1</cp:revision>
  <dcterms:created xsi:type="dcterms:W3CDTF">2022-10-28T16:27:37Z</dcterms:created>
  <dcterms:modified xsi:type="dcterms:W3CDTF">2025-03-31T15:53:55Z</dcterms:modified>
</cp:coreProperties>
</file>